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4" r:id="rId1"/>
  </p:sldMasterIdLst>
  <p:notesMasterIdLst>
    <p:notesMasterId r:id="rId36"/>
  </p:notesMasterIdLst>
  <p:sldIdLst>
    <p:sldId id="256" r:id="rId2"/>
    <p:sldId id="286" r:id="rId3"/>
    <p:sldId id="306" r:id="rId4"/>
    <p:sldId id="320" r:id="rId5"/>
    <p:sldId id="319" r:id="rId6"/>
    <p:sldId id="304" r:id="rId7"/>
    <p:sldId id="268" r:id="rId8"/>
    <p:sldId id="264" r:id="rId9"/>
    <p:sldId id="272" r:id="rId10"/>
    <p:sldId id="308" r:id="rId11"/>
    <p:sldId id="305" r:id="rId12"/>
    <p:sldId id="273" r:id="rId13"/>
    <p:sldId id="310" r:id="rId14"/>
    <p:sldId id="274" r:id="rId15"/>
    <p:sldId id="278" r:id="rId16"/>
    <p:sldId id="312" r:id="rId17"/>
    <p:sldId id="276" r:id="rId18"/>
    <p:sldId id="311" r:id="rId19"/>
    <p:sldId id="313" r:id="rId20"/>
    <p:sldId id="291" r:id="rId21"/>
    <p:sldId id="292" r:id="rId22"/>
    <p:sldId id="293" r:id="rId23"/>
    <p:sldId id="296" r:id="rId24"/>
    <p:sldId id="295" r:id="rId25"/>
    <p:sldId id="298" r:id="rId26"/>
    <p:sldId id="299" r:id="rId27"/>
    <p:sldId id="314" r:id="rId28"/>
    <p:sldId id="300" r:id="rId29"/>
    <p:sldId id="285" r:id="rId30"/>
    <p:sldId id="301" r:id="rId31"/>
    <p:sldId id="315" r:id="rId32"/>
    <p:sldId id="316" r:id="rId33"/>
    <p:sldId id="318" r:id="rId34"/>
    <p:sldId id="31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5"/>
    <p:restoredTop sz="96056"/>
  </p:normalViewPr>
  <p:slideViewPr>
    <p:cSldViewPr snapToGrid="0" snapToObjects="1">
      <p:cViewPr varScale="1">
        <p:scale>
          <a:sx n="106" d="100"/>
          <a:sy n="106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FCC18-09B8-8446-9FD9-CC92C8E105AB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0697B-B839-0D4D-9CC1-06AF9824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Mendi?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0697B-B839-0D4D-9CC1-06AF982449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8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HAR… define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let’s see some examples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</a:t>
            </a:r>
            <a:r>
              <a:rPr lang="en-US" dirty="0" err="1"/>
              <a:t>iphone</a:t>
            </a:r>
            <a:r>
              <a:rPr lang="en-US" dirty="0"/>
              <a:t>… </a:t>
            </a:r>
            <a:r>
              <a:rPr lang="en-US" dirty="0" err="1"/>
              <a:t>acceleromter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They’re all really different devices but one thing they have in common is that they all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1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2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analyze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get your hands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4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E468-8EA5-D041-9D1D-E940D17311D2}" type="datetime1">
              <a:rPr lang="en-CA" smtClean="0"/>
              <a:t>2021-03-19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EFF5-DAB1-944B-8565-A4FBCF54DC9B}" type="datetime1">
              <a:rPr lang="en-CA" smtClean="0"/>
              <a:t>2021-03-19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2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445B-15FC-444C-B828-BADD121DD8E1}" type="datetime1">
              <a:rPr lang="en-CA" smtClean="0"/>
              <a:t>2021-03-19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6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B597-CEF5-634D-83E9-882F32A2007B}" type="datetime1">
              <a:rPr lang="en-CA" smtClean="0"/>
              <a:t>2021-03-19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13A6-120A-F748-8E5D-57BE53C1FA8D}" type="datetime1">
              <a:rPr lang="en-CA" smtClean="0"/>
              <a:t>2021-03-19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B82-A19E-5F40-B90F-5BCEBC871196}" type="datetime1">
              <a:rPr lang="en-CA" smtClean="0"/>
              <a:t>2021-03-19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E3D9-A17A-F442-800C-753F7D1C9D9B}" type="datetime1">
              <a:rPr lang="en-CA" smtClean="0"/>
              <a:t>2021-03-19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6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786A-BFE9-EE4B-98EB-FD49E53439AF}" type="datetime1">
              <a:rPr lang="en-CA" smtClean="0"/>
              <a:t>2021-03-19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8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F584-4598-8941-8F27-92843135C1C6}" type="datetime1">
              <a:rPr lang="en-CA" smtClean="0"/>
              <a:t>2021-03-19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8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410-95C0-B746-A890-773712174B02}" type="datetime1">
              <a:rPr lang="en-CA" smtClean="0"/>
              <a:t>2021-03-19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1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F951-7DC0-E344-9CFF-5BF0B9E0F1B0}" type="datetime1">
              <a:rPr lang="en-CA" smtClean="0"/>
              <a:t>2021-03-19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8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430C691-7457-5C45-8401-BB2CA3E4D9CC}" type="datetime1">
              <a:rPr lang="en-CA" smtClean="0"/>
              <a:t>2021-03-19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EF3FB-2B81-F14E-8BA5-9F45E219D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Applications of Human Activity Recognition (HAR) and Machine Learning (ML) in biomedical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A60A5-1E45-644A-B828-B63DF61A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March 20, 2021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99C50A-D03F-4058-BB51-DE796CDEC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" r="26390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73BC-1F95-784D-BFEA-BA3ECCDD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you determine what activity a user is doing?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9F4D-A8AB-7C40-991A-C2D0AE50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8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6C29-C43E-6A4C-9325-CC82D1CE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B8FB33-7B54-604A-8B5D-03618F7AA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67" y="2744028"/>
            <a:ext cx="11591866" cy="15807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4B25E-EA92-8648-AAE7-A3587663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76B2-E218-B149-BAFA-196EE07C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 processing, Feature extraction,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B727-92F7-1241-BEED-C4191C8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3AE6E-F522-904E-B9AB-B8BFE0E14C07}"/>
              </a:ext>
            </a:extLst>
          </p:cNvPr>
          <p:cNvSpPr txBox="1"/>
          <p:nvPr/>
        </p:nvSpPr>
        <p:spPr>
          <a:xfrm>
            <a:off x="420624" y="6577542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" dirty="0"/>
              <a:t>B. Nguyen, Y. </a:t>
            </a:r>
            <a:r>
              <a:rPr lang="en-CA" sz="500" dirty="0" err="1"/>
              <a:t>Cohelo</a:t>
            </a:r>
            <a:r>
              <a:rPr lang="en-CA" sz="500" dirty="0"/>
              <a:t>, T. Bastos, Krishnan S.. Trends in Human Activity Recognition </a:t>
            </a:r>
          </a:p>
          <a:p>
            <a:r>
              <a:rPr lang="en-CA" sz="500" dirty="0"/>
              <a:t>with focus on Machine Learning and Power Requirements Special </a:t>
            </a:r>
          </a:p>
          <a:p>
            <a:r>
              <a:rPr lang="en-CA" sz="500" dirty="0"/>
              <a:t>Issue ”Machine learning and Applications”, submitted, July 2020. </a:t>
            </a:r>
          </a:p>
          <a:p>
            <a:endParaRPr lang="en-US" sz="500" dirty="0"/>
          </a:p>
        </p:txBody>
      </p:sp>
      <p:pic>
        <p:nvPicPr>
          <p:cNvPr id="2052" name="Picture 4" descr="Sinusoid signal without noise, with SNR=10dB and SNR=20dB | Download  Scientific Diagram">
            <a:extLst>
              <a:ext uri="{FF2B5EF4-FFF2-40B4-BE49-F238E27FC236}">
                <a16:creationId xmlns:a16="http://schemas.microsoft.com/office/drawing/2014/main" id="{6DD97CE7-6BC2-5F44-8EDA-69A265447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974" y="2509939"/>
            <a:ext cx="4220763" cy="357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I: Quite interesting facts about orange">
            <a:extLst>
              <a:ext uri="{FF2B5EF4-FFF2-40B4-BE49-F238E27FC236}">
                <a16:creationId xmlns:a16="http://schemas.microsoft.com/office/drawing/2014/main" id="{7D890B3A-AE80-0942-A933-5AB5CF2A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56" y="3064326"/>
            <a:ext cx="39370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y Nobody Can Copy Apple | cek.log">
            <a:extLst>
              <a:ext uri="{FF2B5EF4-FFF2-40B4-BE49-F238E27FC236}">
                <a16:creationId xmlns:a16="http://schemas.microsoft.com/office/drawing/2014/main" id="{214E041C-523A-154E-A7C0-C70AB6BA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355" y="2545676"/>
            <a:ext cx="3218052" cy="310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CD9E3F4B-F7F8-794D-A694-27C986BF9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7" r="56499"/>
          <a:stretch/>
        </p:blipFill>
        <p:spPr bwMode="auto">
          <a:xfrm>
            <a:off x="4168112" y="1983256"/>
            <a:ext cx="3395862" cy="395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1381A-C7D5-084D-9C59-DBF360DE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 descr="From a Single Decision Tree to a Random Forest | by Rosaria Silipo |  Towards Data Science">
            <a:extLst>
              <a:ext uri="{FF2B5EF4-FFF2-40B4-BE49-F238E27FC236}">
                <a16:creationId xmlns:a16="http://schemas.microsoft.com/office/drawing/2014/main" id="{4ED17CF3-A918-5640-AD90-D1EA63E51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0" t="425" r="-398" b="-944"/>
          <a:stretch/>
        </p:blipFill>
        <p:spPr bwMode="auto">
          <a:xfrm>
            <a:off x="3755811" y="1600199"/>
            <a:ext cx="4071017" cy="39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03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2DA0-7C0D-2E41-8335-747C9AC5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 Datasets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4900F-EFEC-964B-A8DE-78EDB9203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7833" y="1825625"/>
            <a:ext cx="3888296" cy="4206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306CF-79B3-E24D-B363-7B0AE3F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A23A0-38A6-0446-B909-D67A41F206B4}"/>
              </a:ext>
            </a:extLst>
          </p:cNvPr>
          <p:cNvSpPr txBox="1"/>
          <p:nvPr/>
        </p:nvSpPr>
        <p:spPr>
          <a:xfrm>
            <a:off x="420624" y="657754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" dirty="0"/>
              <a:t>B. Nguyen, Y. </a:t>
            </a:r>
            <a:r>
              <a:rPr lang="en-CA" sz="500" dirty="0" err="1"/>
              <a:t>Cohelo</a:t>
            </a:r>
            <a:r>
              <a:rPr lang="en-CA" sz="500" dirty="0"/>
              <a:t>, T. Bastos, Krishnan S.. Trends in Human Activity Recognition </a:t>
            </a:r>
          </a:p>
          <a:p>
            <a:r>
              <a:rPr lang="en-CA" sz="500" dirty="0"/>
              <a:t>with focus on Machine Learning and Power Requirements Special </a:t>
            </a:r>
          </a:p>
          <a:p>
            <a:r>
              <a:rPr lang="en-CA" sz="500" dirty="0"/>
              <a:t>Issue ”Machine learning and Applications”, submitted, July 2020. </a:t>
            </a:r>
          </a:p>
          <a:p>
            <a:endParaRPr lang="en-US" sz="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C422F-9892-974A-9E6A-D19F78C648AA}"/>
              </a:ext>
            </a:extLst>
          </p:cNvPr>
          <p:cNvSpPr txBox="1"/>
          <p:nvPr/>
        </p:nvSpPr>
        <p:spPr>
          <a:xfrm>
            <a:off x="8703733" y="409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C8910A-2DA5-E44C-A3E2-4AA166FFEE03}"/>
              </a:ext>
            </a:extLst>
          </p:cNvPr>
          <p:cNvCxnSpPr>
            <a:cxnSpLocks/>
          </p:cNvCxnSpPr>
          <p:nvPr/>
        </p:nvCxnSpPr>
        <p:spPr>
          <a:xfrm>
            <a:off x="2501463" y="5775435"/>
            <a:ext cx="1098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CCD21-478D-6D4C-8CC4-7A82092C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641FA-F3D7-C749-A7CF-6587D3A1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84" y="1270000"/>
            <a:ext cx="9690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7A067-2E79-BD4F-B7C6-0EBE6FE0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some examples of ML and HAR applications in BME?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FB8AA-BF07-DB47-A0D4-A9816FB77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0E1FC-5FB4-0C47-9436-C495523C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86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E748-AE16-194D-A483-0E47E1A6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 in BME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AE7F-13BA-F147-9D14-273477FF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 can be used as a monitoring system</a:t>
            </a:r>
          </a:p>
          <a:p>
            <a:pPr lvl="1"/>
            <a:r>
              <a:rPr lang="en-US" dirty="0"/>
              <a:t>Sports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Consumer health monitoring</a:t>
            </a:r>
          </a:p>
          <a:p>
            <a:pPr lvl="1"/>
            <a:r>
              <a:rPr lang="en-US" dirty="0"/>
              <a:t>COVID-19</a:t>
            </a:r>
          </a:p>
          <a:p>
            <a:pPr lvl="1"/>
            <a:r>
              <a:rPr lang="en-US" dirty="0"/>
              <a:t>Mental health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B80C2-E218-F443-B59C-26B1A08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What can you do with a sports science degree? | THE Student">
            <a:extLst>
              <a:ext uri="{FF2B5EF4-FFF2-40B4-BE49-F238E27FC236}">
                <a16:creationId xmlns:a16="http://schemas.microsoft.com/office/drawing/2014/main" id="{E9330AF5-7C91-0A42-8677-70BECC61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78" y="2349897"/>
            <a:ext cx="3239922" cy="21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tor check Patient in bed hospital ... | Stock vector | Colourbox">
            <a:extLst>
              <a:ext uri="{FF2B5EF4-FFF2-40B4-BE49-F238E27FC236}">
                <a16:creationId xmlns:a16="http://schemas.microsoft.com/office/drawing/2014/main" id="{FAC637D1-2000-F74E-BEE2-080506CC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3" y="1590606"/>
            <a:ext cx="3526367" cy="352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ere's How Running With a Fitbit Could Change Your Life – HalfMarathons.Net">
            <a:extLst>
              <a:ext uri="{FF2B5EF4-FFF2-40B4-BE49-F238E27FC236}">
                <a16:creationId xmlns:a16="http://schemas.microsoft.com/office/drawing/2014/main" id="{E6A0F4CB-C156-334E-A0ED-71021F54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05" y="1849897"/>
            <a:ext cx="4507621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Question mark - Uncyclopedia, the content-free encyclopedia">
            <a:extLst>
              <a:ext uri="{FF2B5EF4-FFF2-40B4-BE49-F238E27FC236}">
                <a16:creationId xmlns:a16="http://schemas.microsoft.com/office/drawing/2014/main" id="{66E6A6EE-FF6C-0445-AB00-B0F97974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906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ID-19 Plympton-Wyoming Updates - Town of Plympton-Wyoming">
            <a:extLst>
              <a:ext uri="{FF2B5EF4-FFF2-40B4-BE49-F238E27FC236}">
                <a16:creationId xmlns:a16="http://schemas.microsoft.com/office/drawing/2014/main" id="{EB394321-1A77-B440-A1DD-4C6ACAB7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83" y="2300007"/>
            <a:ext cx="4727864" cy="218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0F6E-7A29-0B45-BF43-6BE07941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22" y="1338263"/>
            <a:ext cx="10632067" cy="2852737"/>
          </a:xfrm>
        </p:spPr>
        <p:txBody>
          <a:bodyPr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607DA-D240-6C46-A0C8-44F522A7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1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0A9C-DCCB-D64E-AF55-C0F6FFB6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60DF-2C10-0D4D-817C-7CFE6FDE0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library in Python</a:t>
            </a:r>
          </a:p>
          <a:p>
            <a:r>
              <a:rPr lang="en-US" dirty="0"/>
              <a:t>Statistical </a:t>
            </a:r>
            <a:r>
              <a:rPr lang="en-US" dirty="0" err="1"/>
              <a:t>anaylsis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BBD4C-95A0-174B-B600-F4CCF10B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4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E728-19C3-0D49-8767-853700C7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07A-FD9A-2441-A7BD-A0AE8DB5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Overview of HAR and BME</a:t>
            </a:r>
          </a:p>
          <a:p>
            <a:pPr lvl="1"/>
            <a:r>
              <a:rPr lang="en-US" dirty="0"/>
              <a:t>Theory of ML</a:t>
            </a:r>
          </a:p>
          <a:p>
            <a:pPr lvl="1"/>
            <a:r>
              <a:rPr lang="en-US" dirty="0"/>
              <a:t>Application of HAR using ML in BME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Python application of SVM for HAR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ED9B-3420-4D45-8216-5D81BD54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D69D-01B1-3F45-B827-582A2F7B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D363-82A6-8447-BC63-44635285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 err="1"/>
              <a:t>Np.sum</a:t>
            </a:r>
            <a:r>
              <a:rPr lang="en-US" dirty="0"/>
              <a:t>(x)</a:t>
            </a:r>
          </a:p>
          <a:p>
            <a:r>
              <a:rPr lang="en-US" dirty="0" err="1"/>
              <a:t>Np.mean</a:t>
            </a:r>
            <a:r>
              <a:rPr lang="en-US" dirty="0"/>
              <a:t>(x)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AF60-A9E7-9346-8505-E279108A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D3F5-0E75-584B-B9FB-84A0425B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62C4-B8ED-FF4A-9589-65DEDA8A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 </a:t>
            </a:r>
            <a:r>
              <a:rPr lang="en-CA" b="1" dirty="0"/>
              <a:t>array</a:t>
            </a:r>
            <a:r>
              <a:rPr lang="en-CA" dirty="0"/>
              <a:t> is a container object that holds a fixed number of values of a single type. The length of an </a:t>
            </a:r>
            <a:r>
              <a:rPr lang="en-CA" b="1" dirty="0"/>
              <a:t>array</a:t>
            </a:r>
            <a:r>
              <a:rPr lang="en-CA" dirty="0"/>
              <a:t> is established when the </a:t>
            </a:r>
            <a:r>
              <a:rPr lang="en-CA" b="1" dirty="0"/>
              <a:t>array</a:t>
            </a:r>
            <a:r>
              <a:rPr lang="en-CA" dirty="0"/>
              <a:t> is created. After creation, its length is fixed.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CA688-6746-2F4F-AA0A-78CBC5E0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67" y="3821387"/>
            <a:ext cx="9474200" cy="142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ACCA-7A32-6E4D-BEAB-CF44A1C4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FB84-A763-624B-8D51-F2C89819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D4D9-DAAE-9040-ADBF-5AF9738A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CA" dirty="0"/>
              <a:t>simply represents a table of data with rows and columns. The list of columns and the types in those columns the schema</a:t>
            </a:r>
          </a:p>
          <a:p>
            <a:r>
              <a:rPr lang="en-CA" dirty="0"/>
              <a:t>A simple analogy would be a spreadsheet with named columns</a:t>
            </a:r>
          </a:p>
          <a:p>
            <a:r>
              <a:rPr lang="en-CA" dirty="0"/>
              <a:t>Imports datasets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556F-64D6-2F4B-A7D8-8C04397C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8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D69D-01B1-3F45-B827-582A2F7B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D363-82A6-8447-BC63-44635285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panda as pd</a:t>
            </a:r>
          </a:p>
          <a:p>
            <a:r>
              <a:rPr lang="en-US" dirty="0" err="1"/>
              <a:t>pd.csv_read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CEA1-E3A4-EB40-9A11-A71579ED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8128-5B9B-3547-B320-B1EB120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 kit learn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A660-E3CF-BC47-8E32-74B87AAB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library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80BA-A3D9-9449-B83A-79EB36C2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33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8F16-24A0-9A42-8689-63A575B4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1B488-F632-3B4A-B1E0-3D3FB1C4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Statistical analysis</a:t>
            </a:r>
          </a:p>
          <a:p>
            <a:pPr lvl="1"/>
            <a:r>
              <a:rPr lang="en-US" dirty="0"/>
              <a:t>Mathematical operations</a:t>
            </a:r>
          </a:p>
          <a:p>
            <a:pPr lvl="1"/>
            <a:r>
              <a:rPr lang="en-US" dirty="0"/>
              <a:t>Arrays </a:t>
            </a:r>
          </a:p>
          <a:p>
            <a:r>
              <a:rPr lang="en-US" dirty="0"/>
              <a:t>Panda</a:t>
            </a:r>
          </a:p>
          <a:p>
            <a:pPr lvl="1"/>
            <a:r>
              <a:rPr lang="en-US" dirty="0"/>
              <a:t>Importing datasets </a:t>
            </a:r>
          </a:p>
          <a:p>
            <a:r>
              <a:rPr lang="en-US" dirty="0"/>
              <a:t>Sci kit learn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AE51-7665-FE42-8B1A-A630AC4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28A0-0489-D247-A28B-E4AF0DDF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615F-AD45-B542-B042-843EDC21F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use </a:t>
            </a:r>
            <a:r>
              <a:rPr lang="en-US" b="1" dirty="0"/>
              <a:t>features</a:t>
            </a:r>
            <a:r>
              <a:rPr lang="en-US" dirty="0"/>
              <a:t> to </a:t>
            </a:r>
            <a:r>
              <a:rPr lang="en-US" b="1" dirty="0"/>
              <a:t>create a model </a:t>
            </a:r>
            <a:r>
              <a:rPr lang="en-US" dirty="0"/>
              <a:t>and </a:t>
            </a:r>
            <a:r>
              <a:rPr lang="en-US" b="1" dirty="0"/>
              <a:t>predict other data </a:t>
            </a:r>
            <a:r>
              <a:rPr lang="en-US" dirty="0"/>
              <a:t>and give an accuracy based off </a:t>
            </a:r>
            <a:r>
              <a:rPr lang="en-US" b="1" dirty="0"/>
              <a:t>the test label</a:t>
            </a:r>
          </a:p>
          <a:p>
            <a:r>
              <a:rPr lang="en-US" dirty="0"/>
              <a:t>Steps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Pre-process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Feature 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Train your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Test your model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Accuracy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598C1-4260-854C-BDA6-FE8039EA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E274-99DC-FC4C-B6B0-DBACFD75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434A-62DD-BB4D-A35D-F0CED165C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066A-22A8-3D48-B641-BFB8D229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1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17A6-5B9E-2544-91CB-4D83015C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20B1-843C-3A41-9082-3028CE014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features from your data </a:t>
            </a:r>
          </a:p>
          <a:p>
            <a:r>
              <a:rPr lang="en-US" dirty="0"/>
              <a:t>Create a feature matrix:</a:t>
            </a:r>
          </a:p>
          <a:p>
            <a:pPr lvl="1"/>
            <a:r>
              <a:rPr lang="en-US" dirty="0"/>
              <a:t>Features as columns </a:t>
            </a:r>
          </a:p>
          <a:p>
            <a:pPr lvl="1"/>
            <a:r>
              <a:rPr lang="en-US" dirty="0"/>
              <a:t>Sample as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D22B-B0AD-9E48-98B7-61DE6A75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0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2189-263A-D547-BBDF-4B6E1E1C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Example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43E547-A7F5-1E4E-8F7B-0EFEDBF5B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948" y="1950991"/>
            <a:ext cx="8641733" cy="19368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94C39-2BB2-C04C-9776-C669EE33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D5AE8-7E10-1F44-A6AF-32514B01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344" y="2709893"/>
            <a:ext cx="4110708" cy="337866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CDE4-CC13-DE49-BCB4-EC57FD10F2A2}"/>
              </a:ext>
            </a:extLst>
          </p:cNvPr>
          <p:cNvCxnSpPr>
            <a:cxnSpLocks/>
          </p:cNvCxnSpPr>
          <p:nvPr/>
        </p:nvCxnSpPr>
        <p:spPr>
          <a:xfrm flipV="1">
            <a:off x="8901639" y="3429000"/>
            <a:ext cx="2475497" cy="181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19F6A9-00EC-FC47-8FA2-E32B92133619}"/>
              </a:ext>
            </a:extLst>
          </p:cNvPr>
          <p:cNvSpPr txBox="1"/>
          <p:nvPr/>
        </p:nvSpPr>
        <p:spPr>
          <a:xfrm>
            <a:off x="420624" y="1581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C0F02-5482-AA4E-B577-C0DDA9C4AC26}"/>
              </a:ext>
            </a:extLst>
          </p:cNvPr>
          <p:cNvSpPr txBox="1"/>
          <p:nvPr/>
        </p:nvSpPr>
        <p:spPr>
          <a:xfrm>
            <a:off x="4105270" y="1581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DD253-DF21-434B-9098-5C040675051B}"/>
              </a:ext>
            </a:extLst>
          </p:cNvPr>
          <p:cNvSpPr txBox="1"/>
          <p:nvPr/>
        </p:nvSpPr>
        <p:spPr>
          <a:xfrm>
            <a:off x="6592152" y="158165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9DAF00-7B79-ED45-80EF-381A84F36941}"/>
              </a:ext>
            </a:extLst>
          </p:cNvPr>
          <p:cNvCxnSpPr>
            <a:cxnSpLocks/>
          </p:cNvCxnSpPr>
          <p:nvPr/>
        </p:nvCxnSpPr>
        <p:spPr>
          <a:xfrm>
            <a:off x="8543381" y="4399225"/>
            <a:ext cx="2833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380DD9-02A2-A340-B1CE-1F795AFD6B84}"/>
              </a:ext>
            </a:extLst>
          </p:cNvPr>
          <p:cNvCxnSpPr>
            <a:cxnSpLocks/>
          </p:cNvCxnSpPr>
          <p:nvPr/>
        </p:nvCxnSpPr>
        <p:spPr>
          <a:xfrm flipV="1">
            <a:off x="9960258" y="3219649"/>
            <a:ext cx="0" cy="235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69FD-084E-474F-8F5E-A976B2DD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D407-6B24-E045-BDCA-8ABAEEFAA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Example of Random Forest (RF) for HAR dataset </a:t>
            </a:r>
          </a:p>
          <a:p>
            <a:r>
              <a:rPr lang="en-US" dirty="0"/>
              <a:t>Meant for beginners to intermediate users</a:t>
            </a:r>
          </a:p>
          <a:p>
            <a:r>
              <a:rPr lang="en-US" dirty="0"/>
              <a:t>Python knowledge will be needed for the example but can be studied on your own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F177E-87EE-E144-AD23-F5E439D9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9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9FFF-657A-C247-BB88-C88A4B2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E212-CE0D-2A4F-A5A8-2DC5BF09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Open folder and explain the dataset</a:t>
            </a:r>
          </a:p>
          <a:p>
            <a:pPr lvl="1"/>
            <a:r>
              <a:rPr lang="en-US" dirty="0"/>
              <a:t>Dataset is of HAR</a:t>
            </a:r>
          </a:p>
          <a:p>
            <a:pPr lvl="1"/>
            <a:r>
              <a:rPr lang="en-US" dirty="0"/>
              <a:t>30 subjects</a:t>
            </a:r>
          </a:p>
          <a:p>
            <a:pPr lvl="1"/>
            <a:r>
              <a:rPr lang="en-US" dirty="0"/>
              <a:t>Activities include stationary, walking, walking upstairs, downstairs, sitting and lying down</a:t>
            </a:r>
          </a:p>
          <a:p>
            <a:pPr lvl="1"/>
            <a:r>
              <a:rPr lang="en-US" dirty="0"/>
              <a:t>Data collected using accelerometer, gyroscope and </a:t>
            </a:r>
            <a:r>
              <a:rPr lang="en-US" dirty="0" err="1"/>
              <a:t>magnometer</a:t>
            </a:r>
            <a:endParaRPr lang="en-US" dirty="0"/>
          </a:p>
          <a:p>
            <a:pPr lvl="1"/>
            <a:r>
              <a:rPr lang="en-US" dirty="0"/>
              <a:t>Used windowing, which has 128 samples every window for 2.56 seconds</a:t>
            </a:r>
          </a:p>
          <a:p>
            <a:pPr lvl="1"/>
            <a:r>
              <a:rPr lang="en-US" dirty="0"/>
              <a:t>Dataset is 7352x128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1243E-70D0-8C4E-8C10-1122E980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8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10901-DF54-5847-8563-DED16CCD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056F-B7E0-964F-BEEC-5B1EBA70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976EC3-FB23-8444-B2FA-1752CB8B8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9865" y="2839453"/>
            <a:ext cx="2152269" cy="2915977"/>
          </a:xfrm>
        </p:spPr>
      </p:pic>
    </p:spTree>
    <p:extLst>
      <p:ext uri="{BB962C8B-B14F-4D97-AF65-F5344CB8AC3E}">
        <p14:creationId xmlns:p14="http://schemas.microsoft.com/office/powerpoint/2010/main" val="345399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9656-CBCD-684C-8B9A-95D0E2C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3CE-8AFC-414E-8345-39A462B41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43EBF-DE2E-2749-903B-A0F9F8E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F6B1409-DC58-8041-8BA9-3277633BE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87" y="2292350"/>
            <a:ext cx="602661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E32B-BDF5-A04C-AC27-D0B07AAF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F0225F-0824-0447-8A12-C9379E1B1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538" y="2293126"/>
            <a:ext cx="2474703" cy="3189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1B1A-0B07-A444-AB11-B31E11A4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5CB70-1D9F-DF4C-A8C9-D7C924E8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74" y="2427151"/>
            <a:ext cx="2692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8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59F8-A74F-BB40-A5FC-3501DFF4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1710F-2286-1A42-B7DD-7F30E0E1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6A717C7-7881-B645-B142-207679625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314338"/>
              </p:ext>
            </p:extLst>
          </p:nvPr>
        </p:nvGraphicFramePr>
        <p:xfrm>
          <a:off x="2212696" y="2841378"/>
          <a:ext cx="77666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869">
                  <a:extLst>
                    <a:ext uri="{9D8B030D-6E8A-4147-A177-3AD203B41FA5}">
                      <a16:colId xmlns:a16="http://schemas.microsoft.com/office/drawing/2014/main" val="3128721134"/>
                    </a:ext>
                  </a:extLst>
                </a:gridCol>
                <a:gridCol w="2588869">
                  <a:extLst>
                    <a:ext uri="{9D8B030D-6E8A-4147-A177-3AD203B41FA5}">
                      <a16:colId xmlns:a16="http://schemas.microsoft.com/office/drawing/2014/main" val="3008746100"/>
                    </a:ext>
                  </a:extLst>
                </a:gridCol>
                <a:gridCol w="2588869">
                  <a:extLst>
                    <a:ext uri="{9D8B030D-6E8A-4147-A177-3AD203B41FA5}">
                      <a16:colId xmlns:a16="http://schemas.microsoft.com/office/drawing/2014/main" val="602236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97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0.002269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(Walking downstairs)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3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0.000174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(Walking downstairs)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36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0.000428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(Sitting)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7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65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AA35-8AC6-3D49-AAE7-830AC57C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87BF-AF64-EA47-A2F3-18CCEEAB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20-25 minutes for Presentation</a:t>
            </a:r>
          </a:p>
          <a:p>
            <a:r>
              <a:rPr lang="en-US" dirty="0"/>
              <a:t>30 minutes for Python</a:t>
            </a:r>
          </a:p>
          <a:p>
            <a:r>
              <a:rPr lang="en-US" dirty="0"/>
              <a:t>5 minutes for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9C8BB-E17B-E24A-B87D-11CC926C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13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9E8F-8D62-C24B-BD5C-829B3770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45BA-C02D-754C-86AB-5B0A49354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presentation (write notes and understand the topic)</a:t>
            </a:r>
          </a:p>
          <a:p>
            <a:r>
              <a:rPr lang="en-US" dirty="0"/>
              <a:t>Practice in your own time</a:t>
            </a:r>
          </a:p>
          <a:p>
            <a:r>
              <a:rPr lang="en-US" dirty="0"/>
              <a:t>Ask questions in the chat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C0A9C-B38B-1342-9C72-7E82BC9E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26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346B0-8138-5B4A-BD2B-1328009E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2761"/>
            <a:ext cx="3375790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Biomedical engineer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hire a freelance biomedical engineer - The Kolabtree Blog">
            <a:extLst>
              <a:ext uri="{FF2B5EF4-FFF2-40B4-BE49-F238E27FC236}">
                <a16:creationId xmlns:a16="http://schemas.microsoft.com/office/drawing/2014/main" id="{F2F00358-0130-E243-B3C7-9EE56823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8105" y="1483778"/>
            <a:ext cx="3375790" cy="181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Become a Software Engineer: Skills, Roles and Responsibilities">
            <a:extLst>
              <a:ext uri="{FF2B5EF4-FFF2-40B4-BE49-F238E27FC236}">
                <a16:creationId xmlns:a16="http://schemas.microsoft.com/office/drawing/2014/main" id="{41FB790C-3DB9-174E-AC0B-3E76FD7C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1283" y="1456756"/>
            <a:ext cx="3273792" cy="184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omedical Engineering (M.ENG.) | Illinois Institute of Technology">
            <a:extLst>
              <a:ext uri="{FF2B5EF4-FFF2-40B4-BE49-F238E27FC236}">
                <a16:creationId xmlns:a16="http://schemas.microsoft.com/office/drawing/2014/main" id="{20F34E82-4DDA-8A4C-A45D-C21F57A7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8105" y="3627803"/>
            <a:ext cx="3375790" cy="16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 You Want to Be a Biomedical Engineer | My Mooc">
            <a:extLst>
              <a:ext uri="{FF2B5EF4-FFF2-40B4-BE49-F238E27FC236}">
                <a16:creationId xmlns:a16="http://schemas.microsoft.com/office/drawing/2014/main" id="{CF093978-8803-7241-BAA7-178B5160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0409" y="3627803"/>
            <a:ext cx="3273792" cy="181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F0FC-696A-7E4E-837E-A71A938C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E87B-13DC-CA46-A68F-72871C2D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39496"/>
            <a:ext cx="4933848" cy="2416877"/>
          </a:xfrm>
        </p:spPr>
        <p:txBody>
          <a:bodyPr anchor="b">
            <a:normAutofit/>
          </a:bodyPr>
          <a:lstStyle/>
          <a:p>
            <a:r>
              <a:rPr lang="en-US" sz="4800" dirty="0"/>
              <a:t>Human Activity Recognition (HAR)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C4E1-800C-F64A-B54F-D7D27EE9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3143534"/>
            <a:ext cx="4933848" cy="2888473"/>
          </a:xfrm>
        </p:spPr>
        <p:txBody>
          <a:bodyPr>
            <a:normAutofit/>
          </a:bodyPr>
          <a:lstStyle/>
          <a:p>
            <a:r>
              <a:rPr lang="en-US" sz="1800" dirty="0"/>
              <a:t>The use of wearable technology to monitor an individual’s daily activities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28" name="Picture 4" descr="iPhone SE: A powerful new smartphone in a popular design - Apple">
            <a:extLst>
              <a:ext uri="{FF2B5EF4-FFF2-40B4-BE49-F238E27FC236}">
                <a16:creationId xmlns:a16="http://schemas.microsoft.com/office/drawing/2014/main" id="{70D1639E-67CC-DE4A-87F0-F2C655D7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7230" y="1009807"/>
            <a:ext cx="2051683" cy="23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XL335 3-Axis Analog Output Accelerometer Sensor | Konga Online Shopping">
            <a:extLst>
              <a:ext uri="{FF2B5EF4-FFF2-40B4-BE49-F238E27FC236}">
                <a16:creationId xmlns:a16="http://schemas.microsoft.com/office/drawing/2014/main" id="{B5193DA7-BF5C-064F-B5D7-4F481043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3479" y="1302903"/>
            <a:ext cx="2051683" cy="20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Inspire Health &amp; Fitness Tracker with Auto-Exercise Recognition, 5  Day Battery, Sleep &amp; Swim Tracking, Black: Amazon.co.uk: Sports &amp; Outdoors">
            <a:extLst>
              <a:ext uri="{FF2B5EF4-FFF2-40B4-BE49-F238E27FC236}">
                <a16:creationId xmlns:a16="http://schemas.microsoft.com/office/drawing/2014/main" id="{4EE73C8F-4022-6843-8AE7-F234CDB2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7381" y="3304200"/>
            <a:ext cx="1827630" cy="27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0E75-5C90-3C46-812A-0ED41235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8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4076-1386-E141-98EE-DCC5B593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 in Engineering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E149-54BE-C24D-BC91-196B7D6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714466" cy="4206383"/>
          </a:xfrm>
        </p:spPr>
        <p:txBody>
          <a:bodyPr/>
          <a:lstStyle/>
          <a:p>
            <a:r>
              <a:rPr lang="en-US" dirty="0"/>
              <a:t>Pre-processing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Big data applications</a:t>
            </a:r>
          </a:p>
          <a:p>
            <a:r>
              <a:rPr lang="en-US" dirty="0"/>
              <a:t>Data science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person, person, holding, girl&#10;&#10;Description automatically generated">
            <a:extLst>
              <a:ext uri="{FF2B5EF4-FFF2-40B4-BE49-F238E27FC236}">
                <a16:creationId xmlns:a16="http://schemas.microsoft.com/office/drawing/2014/main" id="{6F5D24A0-F3AC-5B4E-9403-DB2C0967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2" y="2408771"/>
            <a:ext cx="4999363" cy="3716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BDFB7-1FB8-DE46-B356-4F35F0A8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D47BF-54EE-BF4C-8385-037BDA52C140}"/>
              </a:ext>
            </a:extLst>
          </p:cNvPr>
          <p:cNvSpPr txBox="1"/>
          <p:nvPr/>
        </p:nvSpPr>
        <p:spPr>
          <a:xfrm>
            <a:off x="8849943" y="19325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 Data</a:t>
            </a:r>
          </a:p>
        </p:txBody>
      </p:sp>
    </p:spTree>
    <p:extLst>
      <p:ext uri="{BB962C8B-B14F-4D97-AF65-F5344CB8AC3E}">
        <p14:creationId xmlns:p14="http://schemas.microsoft.com/office/powerpoint/2010/main" val="40802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C26C-20E9-924A-851E-5546154A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60" y="685799"/>
            <a:ext cx="5294293" cy="3157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Passive data 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66324A6-1BDC-48FA-AFBA-7B214E925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625" y="807610"/>
            <a:ext cx="4956417" cy="3157011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Passive sensor is a device that detects and responds to some type of input from the physical environment.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Passively collect data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E.g</a:t>
            </a:r>
            <a:r>
              <a:rPr lang="en-US" sz="1800" dirty="0">
                <a:solidFill>
                  <a:schemeClr val="tx1"/>
                </a:solidFill>
              </a:rPr>
              <a:t> GPS, accelerometer 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E591E04-9004-DA48-9BB8-58C5CF349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960"/>
          <a:stretch/>
        </p:blipFill>
        <p:spPr>
          <a:xfrm>
            <a:off x="480660" y="3876601"/>
            <a:ext cx="3673627" cy="22955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8C25C-269E-884C-86E1-20ED147DF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031"/>
          <a:stretch/>
        </p:blipFill>
        <p:spPr>
          <a:xfrm>
            <a:off x="4154277" y="3876602"/>
            <a:ext cx="3673627" cy="2295599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1C1772-AD16-2941-BEE0-B0001B44AC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763" r="-1" b="8676"/>
          <a:stretch/>
        </p:blipFill>
        <p:spPr>
          <a:xfrm>
            <a:off x="7808991" y="4056696"/>
            <a:ext cx="3673627" cy="211550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34E29E-4474-CF41-8EA7-B55418B2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7" name="Picture 26" descr="A picture containing person, person, holding, girl&#10;&#10;Description automatically generated">
            <a:extLst>
              <a:ext uri="{FF2B5EF4-FFF2-40B4-BE49-F238E27FC236}">
                <a16:creationId xmlns:a16="http://schemas.microsoft.com/office/drawing/2014/main" id="{C78F4BF4-0BD1-2342-9213-B473BA05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5" y="2827561"/>
            <a:ext cx="4225544" cy="31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8E6E2"/>
      </a:lt2>
      <a:accent1>
        <a:srgbClr val="4D72C3"/>
      </a:accent1>
      <a:accent2>
        <a:srgbClr val="3B91B1"/>
      </a:accent2>
      <a:accent3>
        <a:srgbClr val="46B3A3"/>
      </a:accent3>
      <a:accent4>
        <a:srgbClr val="3BB16F"/>
      </a:accent4>
      <a:accent5>
        <a:srgbClr val="48B84B"/>
      </a:accent5>
      <a:accent6>
        <a:srgbClr val="6AB13B"/>
      </a:accent6>
      <a:hlink>
        <a:srgbClr val="9E7D34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677</Words>
  <Application>Microsoft Macintosh PowerPoint</Application>
  <PresentationFormat>Widescreen</PresentationFormat>
  <Paragraphs>170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Calisto MT</vt:lpstr>
      <vt:lpstr>Univers Condensed</vt:lpstr>
      <vt:lpstr>ChronicleVTI</vt:lpstr>
      <vt:lpstr>Applications of Human Activity Recognition (HAR) and Machine Learning (ML) in biomedical engineer</vt:lpstr>
      <vt:lpstr>Table of contents</vt:lpstr>
      <vt:lpstr>Objective</vt:lpstr>
      <vt:lpstr>Schedule</vt:lpstr>
      <vt:lpstr>Suggestions</vt:lpstr>
      <vt:lpstr>Biomedical engineer</vt:lpstr>
      <vt:lpstr>Human Activity Recognition (HAR)</vt:lpstr>
      <vt:lpstr>HAR in Engineering applications</vt:lpstr>
      <vt:lpstr>Passive data </vt:lpstr>
      <vt:lpstr>How do you determine what activity a user is doing?</vt:lpstr>
      <vt:lpstr>Machine Learning</vt:lpstr>
      <vt:lpstr>Signal processing, Feature extraction, ML</vt:lpstr>
      <vt:lpstr>PowerPoint Presentation</vt:lpstr>
      <vt:lpstr>HAR Datasets</vt:lpstr>
      <vt:lpstr>PowerPoint Presentation</vt:lpstr>
      <vt:lpstr>What are some examples of ML and HAR applications in BME?</vt:lpstr>
      <vt:lpstr>HAR in BME</vt:lpstr>
      <vt:lpstr>Python</vt:lpstr>
      <vt:lpstr>Numpy</vt:lpstr>
      <vt:lpstr>Examples</vt:lpstr>
      <vt:lpstr>arrays</vt:lpstr>
      <vt:lpstr>Pandas</vt:lpstr>
      <vt:lpstr>Examples</vt:lpstr>
      <vt:lpstr>Sci kit learn </vt:lpstr>
      <vt:lpstr>Summary</vt:lpstr>
      <vt:lpstr>Expected outcomes</vt:lpstr>
      <vt:lpstr>Pre-processing</vt:lpstr>
      <vt:lpstr>Feature set</vt:lpstr>
      <vt:lpstr>ML Example</vt:lpstr>
      <vt:lpstr>Python</vt:lpstr>
      <vt:lpstr>Data</vt:lpstr>
      <vt:lpstr>PowerPoint Presentation</vt:lpstr>
      <vt:lpstr>Labels</vt:lpstr>
      <vt:lpstr>Feature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</dc:title>
  <dc:creator>Binh Nguyen</dc:creator>
  <cp:lastModifiedBy>Binh Nguyen</cp:lastModifiedBy>
  <cp:revision>22</cp:revision>
  <dcterms:created xsi:type="dcterms:W3CDTF">2021-02-08T04:41:38Z</dcterms:created>
  <dcterms:modified xsi:type="dcterms:W3CDTF">2021-03-20T03:53:01Z</dcterms:modified>
</cp:coreProperties>
</file>